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4A71"/>
    <a:srgbClr val="D2CC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E0F59E-D413-447C-87E6-C4E06893DAA0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CEF25E-C563-43D7-899E-18FBC40994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7911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dirty="0" smtClean="0"/>
              <a:t>Решает проблемы:</a:t>
            </a:r>
          </a:p>
          <a:p>
            <a:r>
              <a:rPr lang="ru-RU" sz="1200" u="sng" dirty="0" smtClean="0"/>
              <a:t>Контроль за взаимодействием</a:t>
            </a:r>
            <a:r>
              <a:rPr lang="ru-RU" sz="1200" dirty="0" smtClean="0"/>
              <a:t>: позволит отслеживать все коммуникации пользователя, что повысит уровень контроля за процессом добавления и удаления информации и поможет избежать недоразумений пользователя.</a:t>
            </a:r>
          </a:p>
          <a:p>
            <a:r>
              <a:rPr lang="ru-RU" sz="1200" u="sng" dirty="0" smtClean="0"/>
              <a:t>Удобство использования</a:t>
            </a:r>
            <a:r>
              <a:rPr lang="ru-RU" sz="1200" dirty="0" smtClean="0"/>
              <a:t>: электронный календарь всегда под рукой, на любом устройстве, подключенном к интернету, что позволяет быстро и легко вносить изменения и обновления в расписание.</a:t>
            </a:r>
          </a:p>
          <a:p>
            <a:r>
              <a:rPr lang="ru-RU" sz="1200" u="sng" dirty="0" smtClean="0"/>
              <a:t>Хранение информации</a:t>
            </a:r>
            <a:r>
              <a:rPr lang="ru-RU" sz="1200" dirty="0" smtClean="0"/>
              <a:t>: все данные хранятся в одном месте, в отличие от бумажного календаря, где информация может быть утеряна или забыта.</a:t>
            </a:r>
          </a:p>
          <a:p>
            <a:r>
              <a:rPr lang="ru-RU" sz="1200" u="sng" dirty="0" smtClean="0"/>
              <a:t>Управление коммуникациями</a:t>
            </a:r>
            <a:r>
              <a:rPr lang="ru-RU" sz="1200" dirty="0" smtClean="0"/>
              <a:t>: предоставляет возможность планирования и координации различных коммуникаций и встреч.</a:t>
            </a:r>
          </a:p>
          <a:p>
            <a:r>
              <a:rPr lang="ru-RU" sz="1200" u="sng" dirty="0" smtClean="0"/>
              <a:t>Экономия времени и ресурсов</a:t>
            </a:r>
            <a:r>
              <a:rPr lang="ru-RU" sz="1200" dirty="0" smtClean="0"/>
              <a:t>: благодаря автоматизации некоторых процессов, таких как напоминания о встречах и событиях, АС поможет сэкономить время пользователя и его личные ресурсы.</a:t>
            </a:r>
          </a:p>
          <a:p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На основе анализа отзывов пользователей о соответствующих системах, можно выделить недостатки для них: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err="1" smtClean="0"/>
              <a:t>Google</a:t>
            </a:r>
            <a:r>
              <a:rPr lang="ru-RU" dirty="0" smtClean="0"/>
              <a:t> Календарь (</a:t>
            </a:r>
            <a:r>
              <a:rPr lang="ru-RU" dirty="0" err="1" smtClean="0"/>
              <a:t>Google</a:t>
            </a:r>
            <a:r>
              <a:rPr lang="ru-RU" dirty="0" smtClean="0"/>
              <a:t> </a:t>
            </a:r>
            <a:r>
              <a:rPr lang="ru-RU" dirty="0" err="1" smtClean="0"/>
              <a:t>Calendar</a:t>
            </a:r>
            <a:r>
              <a:rPr lang="ru-RU" dirty="0" smtClean="0"/>
              <a:t>)</a:t>
            </a:r>
          </a:p>
          <a:p>
            <a:r>
              <a:rPr lang="ru-RU" sz="1200" dirty="0" smtClean="0"/>
              <a:t>Недостатки:</a:t>
            </a:r>
          </a:p>
          <a:p>
            <a:r>
              <a:rPr lang="ru-RU" sz="1200" u="sng" dirty="0" smtClean="0"/>
              <a:t>Сложность в использовании</a:t>
            </a:r>
            <a:r>
              <a:rPr lang="ru-RU" sz="1200" dirty="0" smtClean="0"/>
              <a:t>: </a:t>
            </a:r>
            <a:r>
              <a:rPr lang="ru-RU" sz="1200" dirty="0" err="1" smtClean="0"/>
              <a:t>Google</a:t>
            </a:r>
            <a:r>
              <a:rPr lang="ru-RU" sz="1200" dirty="0" smtClean="0"/>
              <a:t> </a:t>
            </a:r>
            <a:r>
              <a:rPr lang="ru-RU" sz="1200" dirty="0" err="1" smtClean="0"/>
              <a:t>Calendar</a:t>
            </a:r>
            <a:r>
              <a:rPr lang="ru-RU" sz="1200" dirty="0" smtClean="0"/>
              <a:t> может показаться сложным для тех, кто только начинает использовать его, из-за обилия функций и возможностей.</a:t>
            </a:r>
          </a:p>
          <a:p>
            <a:r>
              <a:rPr lang="ru-RU" sz="1200" u="sng" dirty="0" smtClean="0"/>
              <a:t>Зависимость от других сервисов</a:t>
            </a:r>
            <a:r>
              <a:rPr lang="ru-RU" sz="1200" dirty="0" smtClean="0"/>
              <a:t>: </a:t>
            </a:r>
            <a:r>
              <a:rPr lang="ru-RU" sz="1200" dirty="0" err="1" smtClean="0"/>
              <a:t>Google</a:t>
            </a:r>
            <a:r>
              <a:rPr lang="ru-RU" sz="1200" dirty="0" smtClean="0"/>
              <a:t> </a:t>
            </a:r>
            <a:r>
              <a:rPr lang="ru-RU" sz="1200" dirty="0" err="1" smtClean="0"/>
              <a:t>Calendar</a:t>
            </a:r>
            <a:r>
              <a:rPr lang="ru-RU" sz="1200" dirty="0" smtClean="0"/>
              <a:t> тесно связан с другими сервисами </a:t>
            </a:r>
            <a:r>
              <a:rPr lang="ru-RU" sz="1200" dirty="0" err="1" smtClean="0"/>
              <a:t>Google</a:t>
            </a:r>
            <a:r>
              <a:rPr lang="ru-RU" sz="1200" dirty="0" smtClean="0"/>
              <a:t>, такими как </a:t>
            </a:r>
            <a:r>
              <a:rPr lang="ru-RU" sz="1200" dirty="0" err="1" smtClean="0"/>
              <a:t>Gmail</a:t>
            </a:r>
            <a:r>
              <a:rPr lang="ru-RU" sz="1200" dirty="0" smtClean="0"/>
              <a:t> и </a:t>
            </a:r>
            <a:r>
              <a:rPr lang="ru-RU" sz="1200" dirty="0" err="1" smtClean="0"/>
              <a:t>Google</a:t>
            </a:r>
            <a:r>
              <a:rPr lang="ru-RU" sz="1200" dirty="0" smtClean="0"/>
              <a:t> </a:t>
            </a:r>
            <a:r>
              <a:rPr lang="ru-RU" sz="1200" dirty="0" err="1" smtClean="0"/>
              <a:t>Meet</a:t>
            </a:r>
            <a:r>
              <a:rPr lang="ru-RU" sz="1200" dirty="0" smtClean="0"/>
              <a:t>, что может усложнить его использование для пользователей, которые не используют эти сервисы.</a:t>
            </a:r>
          </a:p>
          <a:p>
            <a:endParaRPr lang="ru-RU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err="1" smtClean="0"/>
              <a:t>Microsoft’s</a:t>
            </a:r>
            <a:r>
              <a:rPr lang="ru-RU" dirty="0" smtClean="0"/>
              <a:t> </a:t>
            </a:r>
            <a:r>
              <a:rPr lang="ru-RU" dirty="0" err="1" smtClean="0"/>
              <a:t>Outlook</a:t>
            </a:r>
            <a:r>
              <a:rPr lang="ru-RU" dirty="0" smtClean="0"/>
              <a:t> </a:t>
            </a:r>
            <a:r>
              <a:rPr lang="ru-RU" dirty="0" err="1" smtClean="0"/>
              <a:t>Calendar</a:t>
            </a:r>
            <a:endParaRPr lang="ru-RU" dirty="0" smtClean="0"/>
          </a:p>
          <a:p>
            <a:r>
              <a:rPr lang="ru-RU" sz="1200" dirty="0" smtClean="0"/>
              <a:t>Недостатки:</a:t>
            </a:r>
          </a:p>
          <a:p>
            <a:r>
              <a:rPr lang="ru-RU" sz="1200" u="sng" dirty="0" smtClean="0"/>
              <a:t>Стоимость</a:t>
            </a:r>
            <a:r>
              <a:rPr lang="ru-RU" sz="1200" dirty="0" smtClean="0"/>
              <a:t>: </a:t>
            </a:r>
            <a:r>
              <a:rPr lang="ru-RU" sz="1200" dirty="0" err="1" smtClean="0"/>
              <a:t>Outlook</a:t>
            </a:r>
            <a:r>
              <a:rPr lang="ru-RU" sz="1200" dirty="0" smtClean="0"/>
              <a:t> </a:t>
            </a:r>
            <a:r>
              <a:rPr lang="ru-RU" sz="1200" dirty="0" err="1" smtClean="0"/>
              <a:t>Calendar</a:t>
            </a:r>
            <a:r>
              <a:rPr lang="ru-RU" sz="1200" dirty="0" smtClean="0"/>
              <a:t> может быть дорогим для некоторых пользователей, особенно тех, кто не использует другие продукты </a:t>
            </a:r>
            <a:r>
              <a:rPr lang="ru-RU" sz="1200" dirty="0" err="1" smtClean="0"/>
              <a:t>Microsoft</a:t>
            </a:r>
            <a:r>
              <a:rPr lang="ru-RU" sz="1200" dirty="0" smtClean="0"/>
              <a:t>.</a:t>
            </a:r>
          </a:p>
          <a:p>
            <a:r>
              <a:rPr lang="ru-RU" sz="1200" u="sng" dirty="0" smtClean="0"/>
              <a:t>Сложность</a:t>
            </a:r>
            <a:r>
              <a:rPr lang="ru-RU" sz="1200" dirty="0" smtClean="0"/>
              <a:t>: Интерфейс может быть сложным и запутанным для новичков.</a:t>
            </a:r>
          </a:p>
          <a:p>
            <a:r>
              <a:rPr lang="ru-RU" sz="1200" dirty="0" smtClean="0"/>
              <a:t>Некоторые функции доступны только в премиум-версии, что может увеличить стоимость для некоторых пользователей.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r>
              <a:rPr lang="ru-RU" dirty="0" err="1" smtClean="0"/>
              <a:t>Apple</a:t>
            </a:r>
            <a:r>
              <a:rPr lang="ru-RU" dirty="0" smtClean="0"/>
              <a:t> </a:t>
            </a:r>
            <a:r>
              <a:rPr lang="ru-RU" dirty="0" err="1" smtClean="0"/>
              <a:t>iCloud</a:t>
            </a:r>
            <a:r>
              <a:rPr lang="ru-RU" dirty="0" smtClean="0"/>
              <a:t> </a:t>
            </a:r>
            <a:r>
              <a:rPr lang="ru-RU" dirty="0" err="1" smtClean="0"/>
              <a:t>Calendar</a:t>
            </a:r>
            <a:endParaRPr lang="ru-RU" dirty="0" smtClean="0"/>
          </a:p>
          <a:p>
            <a:r>
              <a:rPr lang="ru-RU" sz="1200" dirty="0" smtClean="0"/>
              <a:t>Недостатки:</a:t>
            </a:r>
            <a:endParaRPr lang="ru-RU" sz="700" dirty="0" smtClean="0"/>
          </a:p>
          <a:p>
            <a:r>
              <a:rPr lang="ru-RU" sz="1200" u="sng" dirty="0" smtClean="0"/>
              <a:t>Только </a:t>
            </a:r>
            <a:r>
              <a:rPr lang="en-US" sz="1200" u="sng" dirty="0" smtClean="0"/>
              <a:t>Apple</a:t>
            </a:r>
            <a:r>
              <a:rPr lang="ru-RU" sz="1200" dirty="0" smtClean="0"/>
              <a:t>: </a:t>
            </a:r>
            <a:r>
              <a:rPr lang="ru-RU" sz="1200" dirty="0" err="1" smtClean="0"/>
              <a:t>iCloud</a:t>
            </a:r>
            <a:r>
              <a:rPr lang="ru-RU" sz="1200" dirty="0" smtClean="0"/>
              <a:t> </a:t>
            </a:r>
            <a:r>
              <a:rPr lang="ru-RU" sz="1200" dirty="0" err="1" smtClean="0"/>
              <a:t>Calendar</a:t>
            </a:r>
            <a:r>
              <a:rPr lang="ru-RU" sz="1200" dirty="0" smtClean="0"/>
              <a:t> может быть менее знакомым и удобным для пользователей, не использующих устройства </a:t>
            </a:r>
            <a:r>
              <a:rPr lang="ru-RU" sz="1200" dirty="0" err="1" smtClean="0"/>
              <a:t>Apple</a:t>
            </a:r>
            <a:r>
              <a:rPr lang="ru-RU" sz="1200" dirty="0" smtClean="0"/>
              <a:t>.</a:t>
            </a:r>
          </a:p>
          <a:p>
            <a:r>
              <a:rPr lang="ru-RU" sz="1200" u="sng" dirty="0" smtClean="0"/>
              <a:t>Ограниченность</a:t>
            </a:r>
            <a:r>
              <a:rPr lang="ru-RU" sz="1200" dirty="0" smtClean="0"/>
              <a:t>: Некоторые функции могут быть ограничены в бесплатной версии </a:t>
            </a:r>
            <a:r>
              <a:rPr lang="ru-RU" sz="1200" dirty="0" err="1" smtClean="0"/>
              <a:t>iCloud</a:t>
            </a:r>
            <a:r>
              <a:rPr lang="ru-RU" sz="1200" dirty="0" smtClean="0"/>
              <a:t>.</a:t>
            </a:r>
            <a:r>
              <a:rPr lang="en-US" sz="1200" dirty="0" smtClean="0"/>
              <a:t> </a:t>
            </a:r>
            <a:r>
              <a:rPr lang="ru-RU" sz="1200" dirty="0" err="1" smtClean="0"/>
              <a:t>iCloud</a:t>
            </a:r>
            <a:r>
              <a:rPr lang="ru-RU" sz="1200" dirty="0" smtClean="0"/>
              <a:t> может быть дороже для некоторых пользователей, особенно если они не используют другие продукты </a:t>
            </a:r>
            <a:r>
              <a:rPr lang="ru-RU" sz="1200" dirty="0" err="1" smtClean="0"/>
              <a:t>Apple</a:t>
            </a:r>
            <a:r>
              <a:rPr lang="ru-RU" sz="1200" dirty="0" smtClean="0"/>
              <a:t>.</a:t>
            </a:r>
          </a:p>
          <a:p>
            <a:endParaRPr lang="ru-RU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Исследование рынка подтверждает интерес к системам учета коммуникаций. Однако многие из представленных на рынке решений не удовлетворяют всем потребностям компаний и пользователей.</a:t>
            </a:r>
          </a:p>
          <a:p>
            <a:endParaRPr lang="ru-RU" sz="1200" dirty="0" smtClean="0"/>
          </a:p>
          <a:p>
            <a:r>
              <a:rPr lang="ru-RU" u="sng" dirty="0" smtClean="0"/>
              <a:t>Цель проекта</a:t>
            </a:r>
          </a:p>
          <a:p>
            <a:r>
              <a:rPr lang="ru-RU" dirty="0" smtClean="0"/>
              <a:t>помочь пользователю с планированием и анализом его рабочих и личных коммуникаций и напомнить о запланированных коммуникациях.</a:t>
            </a:r>
          </a:p>
          <a:p>
            <a:endParaRPr lang="ru-RU" dirty="0" smtClean="0"/>
          </a:p>
          <a:p>
            <a:r>
              <a:rPr lang="ru-RU" u="sng" dirty="0" smtClean="0"/>
              <a:t>Задачи для достижения цели</a:t>
            </a:r>
          </a:p>
          <a:p>
            <a:r>
              <a:rPr lang="ru-RU" dirty="0" smtClean="0"/>
              <a:t>1. Выполнить анализ предметной области</a:t>
            </a:r>
          </a:p>
          <a:p>
            <a:r>
              <a:rPr lang="ru-RU" dirty="0" smtClean="0"/>
              <a:t>2. Ознакомиться с существующими похожими программными средствами</a:t>
            </a:r>
          </a:p>
          <a:p>
            <a:r>
              <a:rPr lang="ru-RU" dirty="0" smtClean="0"/>
              <a:t>3. Изучить типы и способы коммуникаций пользователя, выявить информацию о фактических (состоявшихся) и запланированных коммуникациях</a:t>
            </a:r>
          </a:p>
          <a:p>
            <a:r>
              <a:rPr lang="ru-RU" dirty="0" smtClean="0"/>
              <a:t>4. Спроектировать и реализовать веб-приложение:</a:t>
            </a:r>
          </a:p>
          <a:p>
            <a:r>
              <a:rPr lang="ru-RU" dirty="0" smtClean="0"/>
              <a:t>4.1. Осуществлять учёт информации о фактических (состоявшихся) и запланированных коммуникациях</a:t>
            </a:r>
          </a:p>
          <a:p>
            <a:r>
              <a:rPr lang="ru-RU" dirty="0" smtClean="0"/>
              <a:t>4.2. Реализовать расчет количества дней до запланированной коммуникации и количества дней с последней коммуникации с конкретным человеком</a:t>
            </a:r>
          </a:p>
          <a:p>
            <a:r>
              <a:rPr lang="ru-RU" dirty="0" smtClean="0"/>
              <a:t>4.3. Реализовать напоминания о запланированной коммуникации</a:t>
            </a:r>
          </a:p>
          <a:p>
            <a:r>
              <a:rPr lang="ru-RU" dirty="0" smtClean="0"/>
              <a:t>4.4. Осуществлять анализ статистики коммуникаций пользователя</a:t>
            </a:r>
          </a:p>
          <a:p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EF25E-C563-43D7-899E-18FBC40994D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6470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621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3754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6484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1185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1298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8050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16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7031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9014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5698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372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E0843-DE28-453A-BDF0-D3BEA4F7CC9F}" type="datetimeFigureOut">
              <a:rPr lang="ru-RU" smtClean="0"/>
              <a:t>19.12.2023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A8BA8-788C-4739-AAA3-C5F1AD30F3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61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 rot="16200000">
            <a:off x="-27374" y="27370"/>
            <a:ext cx="6858003" cy="6803254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38" r="32279"/>
          <a:stretch/>
        </p:blipFill>
        <p:spPr>
          <a:xfrm>
            <a:off x="6803255" y="-4"/>
            <a:ext cx="538874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6221" y="2553111"/>
            <a:ext cx="17524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 smtClean="0">
                <a:solidFill>
                  <a:schemeClr val="bg1"/>
                </a:solidFill>
              </a:rPr>
              <a:t>ТЭО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>
            <a:off x="-457572" y="3768760"/>
            <a:ext cx="559090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12124" y="4105048"/>
            <a:ext cx="5825979" cy="424703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ru-RU" dirty="0">
                <a:solidFill>
                  <a:schemeClr val="bg1"/>
                </a:solidFill>
              </a:rPr>
              <a:t>Автоматизированная система по учёту коммуникаций</a:t>
            </a:r>
          </a:p>
        </p:txBody>
      </p:sp>
      <p:sp>
        <p:nvSpPr>
          <p:cNvPr id="10" name="Подзаголовок 2"/>
          <p:cNvSpPr txBox="1">
            <a:spLocks/>
          </p:cNvSpPr>
          <p:nvPr/>
        </p:nvSpPr>
        <p:spPr>
          <a:xfrm>
            <a:off x="412124" y="6433297"/>
            <a:ext cx="4217499" cy="424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200" dirty="0">
                <a:solidFill>
                  <a:schemeClr val="bg1"/>
                </a:solidFill>
              </a:rPr>
              <a:t>Выполнила студентка группы АСУб-20-2: </a:t>
            </a:r>
            <a:r>
              <a:rPr lang="ru-RU" sz="1200" dirty="0" err="1">
                <a:solidFill>
                  <a:schemeClr val="bg1"/>
                </a:solidFill>
              </a:rPr>
              <a:t>Арбакова</a:t>
            </a:r>
            <a:r>
              <a:rPr lang="ru-RU" sz="1200" dirty="0">
                <a:solidFill>
                  <a:schemeClr val="bg1"/>
                </a:solidFill>
              </a:rPr>
              <a:t> Анастасия</a:t>
            </a:r>
          </a:p>
        </p:txBody>
      </p:sp>
    </p:spTree>
    <p:extLst>
      <p:ext uri="{BB962C8B-B14F-4D97-AF65-F5344CB8AC3E}">
        <p14:creationId xmlns:p14="http://schemas.microsoft.com/office/powerpoint/2010/main" val="3475004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7339061" y="431723"/>
            <a:ext cx="38523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ЦЕЛЕСООБРАЗНОСТЬ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6172761" y="2793769"/>
            <a:ext cx="1257300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/>
          <p:cNvCxnSpPr/>
          <p:nvPr/>
        </p:nvCxnSpPr>
        <p:spPr>
          <a:xfrm>
            <a:off x="6172761" y="3717403"/>
            <a:ext cx="1257300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/>
        </p:nvCxnSpPr>
        <p:spPr>
          <a:xfrm>
            <a:off x="6172761" y="4630579"/>
            <a:ext cx="1257300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Прямоугольник 6"/>
          <p:cNvSpPr/>
          <p:nvPr/>
        </p:nvSpPr>
        <p:spPr>
          <a:xfrm>
            <a:off x="7715811" y="2619560"/>
            <a:ext cx="39147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rgbClr val="202122"/>
                </a:solidFill>
                <a:cs typeface="Gotham Pro" panose="02000503040000020004" pitchFamily="2" charset="0"/>
              </a:rPr>
              <a:t>Отслеживание коммуникаций</a:t>
            </a:r>
            <a:endParaRPr lang="ru-RU" dirty="0">
              <a:solidFill>
                <a:srgbClr val="202122"/>
              </a:solidFill>
              <a:cs typeface="Gotham Pro" panose="02000503040000020004" pitchFamily="2" charset="0"/>
            </a:endParaRPr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>
            <a:off x="6172761" y="5405256"/>
            <a:ext cx="1257300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 rot="16200000">
            <a:off x="2762226" y="3334592"/>
            <a:ext cx="7287236" cy="466163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7715811" y="3394237"/>
            <a:ext cx="36823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202122"/>
                </a:solidFill>
                <a:cs typeface="Gotham Pro" panose="02000503040000020004" pitchFamily="2" charset="0"/>
              </a:rPr>
              <a:t>П</a:t>
            </a:r>
            <a:r>
              <a:rPr lang="ru-RU" dirty="0">
                <a:solidFill>
                  <a:srgbClr val="202122"/>
                </a:solidFill>
                <a:cs typeface="Gotham Pro" panose="02000503040000020004" pitchFamily="2" charset="0"/>
              </a:rPr>
              <a:t>ланирование </a:t>
            </a:r>
            <a:r>
              <a:rPr lang="ru-RU" dirty="0">
                <a:solidFill>
                  <a:srgbClr val="202122"/>
                </a:solidFill>
                <a:cs typeface="Gotham Pro" panose="02000503040000020004" pitchFamily="2" charset="0"/>
              </a:rPr>
              <a:t>и </a:t>
            </a:r>
            <a:r>
              <a:rPr lang="ru-RU" dirty="0">
                <a:solidFill>
                  <a:srgbClr val="202122"/>
                </a:solidFill>
                <a:cs typeface="Gotham Pro" panose="02000503040000020004" pitchFamily="2" charset="0"/>
              </a:rPr>
              <a:t>координация различных коммуникаций </a:t>
            </a:r>
            <a:r>
              <a:rPr lang="ru-RU" dirty="0">
                <a:solidFill>
                  <a:srgbClr val="202122"/>
                </a:solidFill>
                <a:cs typeface="Gotham Pro" panose="02000503040000020004" pitchFamily="2" charset="0"/>
              </a:rPr>
              <a:t>и встреч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7715811" y="4445913"/>
            <a:ext cx="20908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rgbClr val="202122"/>
                </a:solidFill>
                <a:cs typeface="Gotham Pro" panose="02000503040000020004" pitchFamily="2" charset="0"/>
              </a:rPr>
              <a:t>Экономия времени</a:t>
            </a:r>
            <a:endParaRPr lang="ru-RU" dirty="0">
              <a:solidFill>
                <a:srgbClr val="202122"/>
              </a:solidFill>
              <a:cs typeface="Gotham Pro" panose="02000503040000020004" pitchFamily="2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715811" y="522059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solidFill>
                  <a:srgbClr val="202122"/>
                </a:solidFill>
                <a:cs typeface="Gotham Pro" panose="02000503040000020004" pitchFamily="2" charset="0"/>
              </a:rPr>
              <a:t>Данные хранятся </a:t>
            </a:r>
            <a:r>
              <a:rPr lang="ru-RU" dirty="0">
                <a:solidFill>
                  <a:srgbClr val="202122"/>
                </a:solidFill>
                <a:cs typeface="Gotham Pro" panose="02000503040000020004" pitchFamily="2" charset="0"/>
              </a:rPr>
              <a:t>в одном </a:t>
            </a:r>
            <a:r>
              <a:rPr lang="ru-RU" dirty="0">
                <a:solidFill>
                  <a:srgbClr val="202122"/>
                </a:solidFill>
                <a:cs typeface="Gotham Pro" panose="02000503040000020004" pitchFamily="2" charset="0"/>
              </a:rPr>
              <a:t>месте</a:t>
            </a:r>
            <a:endParaRPr lang="ru-RU" dirty="0">
              <a:solidFill>
                <a:srgbClr val="202122"/>
              </a:solidFill>
              <a:cs typeface="Gotham Pro" panose="02000503040000020004" pitchFamily="2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6816922" y="1413997"/>
            <a:ext cx="48675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rgbClr val="202122"/>
                </a:solidFill>
                <a:cs typeface="Gotham Pro" panose="02000503040000020004" pitchFamily="2" charset="0"/>
              </a:rPr>
              <a:t>Электронный календарь (АС по учёту коммуникаций) </a:t>
            </a:r>
            <a:r>
              <a:rPr lang="ru-RU" sz="1600" dirty="0" smtClean="0">
                <a:solidFill>
                  <a:srgbClr val="202122"/>
                </a:solidFill>
                <a:cs typeface="Gotham Pro" panose="02000503040000020004" pitchFamily="2" charset="0"/>
              </a:rPr>
              <a:t>предназначен для:</a:t>
            </a:r>
            <a:endParaRPr lang="ru-RU" sz="1600" dirty="0">
              <a:solidFill>
                <a:srgbClr val="202122"/>
              </a:solidFill>
              <a:cs typeface="Gotham Pro" panose="02000503040000020004" pitchFamily="2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209"/>
          <a:stretch/>
        </p:blipFill>
        <p:spPr>
          <a:xfrm>
            <a:off x="-595184" y="0"/>
            <a:ext cx="6767945" cy="6858000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 rot="16200000">
            <a:off x="8313134" y="3173626"/>
            <a:ext cx="7287236" cy="47049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11824270" y="6336140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1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145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Прямоугольник 23"/>
          <p:cNvSpPr/>
          <p:nvPr/>
        </p:nvSpPr>
        <p:spPr>
          <a:xfrm rot="16200000">
            <a:off x="-547688" y="547688"/>
            <a:ext cx="6858000" cy="5762625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20448" y="3973440"/>
            <a:ext cx="491088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rgbClr val="D2CCDE"/>
                </a:solidFill>
                <a:latin typeface="YS Text"/>
              </a:rPr>
              <a:t>«Программа </a:t>
            </a:r>
            <a:r>
              <a:rPr lang="ru-RU" sz="1600" dirty="0">
                <a:solidFill>
                  <a:srgbClr val="D2CCDE"/>
                </a:solidFill>
                <a:latin typeface="YS Text"/>
              </a:rPr>
              <a:t>демонстрирует удовлетворительный уровень качества. Интерфейс пользователя интуитивно понятен и удобен. Скорость выполнения задач соответствует ожиданиям, хотя и наблюдаются незначительные задержки в работе. Мелкие ошибки присутствуют, но не являются критичными и требуют </a:t>
            </a:r>
            <a:r>
              <a:rPr lang="ru-RU" sz="1600" dirty="0" smtClean="0">
                <a:solidFill>
                  <a:srgbClr val="D2CCDE"/>
                </a:solidFill>
                <a:latin typeface="YS Text"/>
              </a:rPr>
              <a:t>исправления»</a:t>
            </a:r>
            <a:endParaRPr lang="ru-RU" sz="1600" dirty="0">
              <a:solidFill>
                <a:srgbClr val="D2CCDE"/>
              </a:solidFill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7339061" y="431723"/>
            <a:ext cx="34515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>
                <a:latin typeface="+mj-lt"/>
                <a:cs typeface="Gotham Pro Light" panose="02000503030000020004" pitchFamily="2" charset="0"/>
              </a:rPr>
              <a:t>ОЦЕНКА </a:t>
            </a:r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КАЧЕСТВА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cxnSp>
        <p:nvCxnSpPr>
          <p:cNvPr id="19" name="Прямая соединительная линия 18"/>
          <p:cNvCxnSpPr/>
          <p:nvPr/>
        </p:nvCxnSpPr>
        <p:spPr>
          <a:xfrm>
            <a:off x="6398383" y="2079394"/>
            <a:ext cx="1257300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>
            <a:off x="6398383" y="3174478"/>
            <a:ext cx="1257300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6398383" y="4030504"/>
            <a:ext cx="1257300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7950249" y="1872020"/>
            <a:ext cx="33422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"/>
            <a:r>
              <a:rPr lang="ru-RU" sz="2000" u="none" strike="noStrike" dirty="0" smtClean="0">
                <a:solidFill>
                  <a:srgbClr val="574A71"/>
                </a:solidFill>
                <a:effectLst/>
              </a:rPr>
              <a:t>Функциональность</a:t>
            </a:r>
            <a:endParaRPr lang="ru-RU" dirty="0"/>
          </a:p>
          <a:p>
            <a:pPr fontAlgn="b"/>
            <a:r>
              <a:rPr lang="ru-RU" sz="1400" u="none" strike="noStrike" dirty="0" smtClean="0">
                <a:effectLst/>
              </a:rPr>
              <a:t>удовлетворяет потребности пользователей</a:t>
            </a:r>
            <a:endParaRPr lang="ru-RU" sz="14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cxnSp>
        <p:nvCxnSpPr>
          <p:cNvPr id="23" name="Прямая соединительная линия 22"/>
          <p:cNvCxnSpPr/>
          <p:nvPr/>
        </p:nvCxnSpPr>
        <p:spPr>
          <a:xfrm>
            <a:off x="6377597" y="4881381"/>
            <a:ext cx="1257300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Прямоугольник 24"/>
          <p:cNvSpPr/>
          <p:nvPr/>
        </p:nvSpPr>
        <p:spPr>
          <a:xfrm>
            <a:off x="7950249" y="2946627"/>
            <a:ext cx="3682324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"/>
            <a:r>
              <a:rPr lang="ru-RU" sz="2000" dirty="0">
                <a:solidFill>
                  <a:srgbClr val="574A71"/>
                </a:solidFill>
              </a:rPr>
              <a:t>Удобство </a:t>
            </a:r>
            <a:r>
              <a:rPr lang="ru-RU" sz="2000" dirty="0" smtClean="0">
                <a:solidFill>
                  <a:srgbClr val="574A71"/>
                </a:solidFill>
              </a:rPr>
              <a:t>использования</a:t>
            </a:r>
            <a:endParaRPr lang="ru-RU" dirty="0"/>
          </a:p>
          <a:p>
            <a:pPr fontAlgn="b"/>
            <a:r>
              <a:rPr lang="ru-RU" sz="1400" dirty="0" smtClean="0"/>
              <a:t>просто </a:t>
            </a:r>
            <a:r>
              <a:rPr lang="ru-RU" sz="1400" dirty="0"/>
              <a:t>и интуитивно </a:t>
            </a:r>
            <a:r>
              <a:rPr lang="ru-RU" sz="1400" dirty="0" smtClean="0"/>
              <a:t>понятно</a:t>
            </a:r>
            <a:endParaRPr lang="ru-RU" sz="1400" dirty="0"/>
          </a:p>
        </p:txBody>
      </p:sp>
      <p:sp>
        <p:nvSpPr>
          <p:cNvPr id="26" name="Прямоугольник 25"/>
          <p:cNvSpPr/>
          <p:nvPr/>
        </p:nvSpPr>
        <p:spPr>
          <a:xfrm>
            <a:off x="7950249" y="3805790"/>
            <a:ext cx="327314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"/>
            <a:r>
              <a:rPr lang="ru-RU" sz="2000" dirty="0" smtClean="0">
                <a:solidFill>
                  <a:srgbClr val="574A71"/>
                </a:solidFill>
              </a:rPr>
              <a:t>Надежность</a:t>
            </a:r>
          </a:p>
          <a:p>
            <a:pPr fontAlgn="b"/>
            <a:r>
              <a:rPr lang="ru-RU" sz="1400" dirty="0"/>
              <a:t>продукт работает стабильно и без сбоев</a:t>
            </a:r>
            <a:endParaRPr lang="ru-RU" sz="1400" dirty="0"/>
          </a:p>
        </p:txBody>
      </p:sp>
      <p:sp>
        <p:nvSpPr>
          <p:cNvPr id="27" name="Прямоугольник 26"/>
          <p:cNvSpPr/>
          <p:nvPr/>
        </p:nvSpPr>
        <p:spPr>
          <a:xfrm>
            <a:off x="7950249" y="4664953"/>
            <a:ext cx="34469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"/>
            <a:r>
              <a:rPr lang="ru-RU" sz="2000" dirty="0" smtClean="0">
                <a:solidFill>
                  <a:srgbClr val="574A71"/>
                </a:solidFill>
              </a:rPr>
              <a:t>Цена</a:t>
            </a:r>
            <a:endParaRPr lang="ru-RU" dirty="0"/>
          </a:p>
          <a:p>
            <a:pPr fontAlgn="b"/>
            <a:r>
              <a:rPr lang="ru-RU" sz="1400" dirty="0"/>
              <a:t>стоимость продукта с его аналогами на </a:t>
            </a:r>
            <a:r>
              <a:rPr lang="ru-RU" sz="1400" dirty="0" smtClean="0"/>
              <a:t>рынке - бесплатна</a:t>
            </a:r>
            <a:endParaRPr lang="ru-RU" sz="1400" dirty="0"/>
          </a:p>
        </p:txBody>
      </p:sp>
      <p:sp>
        <p:nvSpPr>
          <p:cNvPr id="28" name="Прямоугольник 27"/>
          <p:cNvSpPr/>
          <p:nvPr/>
        </p:nvSpPr>
        <p:spPr>
          <a:xfrm>
            <a:off x="6271607" y="1149548"/>
            <a:ext cx="567713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rgbClr val="202122"/>
                </a:solidFill>
                <a:cs typeface="Gotham Pro" panose="02000503040000020004" pitchFamily="2" charset="0"/>
              </a:rPr>
              <a:t>Оценка уровня качества проводилась по следующим направлениям оценки корректности программы:</a:t>
            </a:r>
            <a:endParaRPr lang="ru-RU" sz="1600" dirty="0">
              <a:solidFill>
                <a:srgbClr val="202122"/>
              </a:solidFill>
              <a:cs typeface="Gotham Pro" panose="02000503040000020004" pitchFamily="2" charset="0"/>
            </a:endParaRPr>
          </a:p>
        </p:txBody>
      </p:sp>
      <p:sp>
        <p:nvSpPr>
          <p:cNvPr id="29" name="Прямоугольник 28"/>
          <p:cNvSpPr/>
          <p:nvPr/>
        </p:nvSpPr>
        <p:spPr>
          <a:xfrm>
            <a:off x="7950249" y="5739560"/>
            <a:ext cx="35274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"/>
            <a:r>
              <a:rPr lang="ru-RU" sz="2000" dirty="0" smtClean="0">
                <a:solidFill>
                  <a:srgbClr val="574A71"/>
                </a:solidFill>
              </a:rPr>
              <a:t>Документация</a:t>
            </a:r>
            <a:endParaRPr lang="ru-RU" sz="2000" dirty="0"/>
          </a:p>
          <a:p>
            <a:pPr fontAlgn="b"/>
            <a:r>
              <a:rPr lang="ru-RU" sz="1400" dirty="0" smtClean="0"/>
              <a:t>программа сопровождается </a:t>
            </a:r>
            <a:r>
              <a:rPr lang="ru-RU" sz="1400" dirty="0"/>
              <a:t>подробной </a:t>
            </a:r>
            <a:r>
              <a:rPr lang="ru-RU" sz="1400" dirty="0" smtClean="0"/>
              <a:t>документацией</a:t>
            </a:r>
            <a:endParaRPr lang="ru-RU" sz="1400" dirty="0"/>
          </a:p>
        </p:txBody>
      </p:sp>
      <p:sp>
        <p:nvSpPr>
          <p:cNvPr id="30" name="Прямоугольник 29"/>
          <p:cNvSpPr/>
          <p:nvPr/>
        </p:nvSpPr>
        <p:spPr>
          <a:xfrm>
            <a:off x="320448" y="3308214"/>
            <a:ext cx="51831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>
                <a:solidFill>
                  <a:schemeClr val="bg1"/>
                </a:solidFill>
                <a:latin typeface="YS Text"/>
              </a:rPr>
              <a:t>На основе проведенного опроса экспертов и анкетирования целевой аудитории обобщённым отзывом является: </a:t>
            </a:r>
            <a:endParaRPr lang="ru-RU" sz="1400" dirty="0">
              <a:solidFill>
                <a:schemeClr val="bg1"/>
              </a:solidFill>
            </a:endParaRPr>
          </a:p>
        </p:txBody>
      </p:sp>
      <p:cxnSp>
        <p:nvCxnSpPr>
          <p:cNvPr id="31" name="Прямая соединительная линия 30"/>
          <p:cNvCxnSpPr/>
          <p:nvPr/>
        </p:nvCxnSpPr>
        <p:spPr>
          <a:xfrm>
            <a:off x="6398383" y="5929131"/>
            <a:ext cx="1257300" cy="0"/>
          </a:xfrm>
          <a:prstGeom prst="line">
            <a:avLst/>
          </a:prstGeom>
          <a:ln w="28575">
            <a:solidFill>
              <a:srgbClr val="574A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Рисунок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77" y="281647"/>
            <a:ext cx="4105275" cy="2736850"/>
          </a:xfrm>
          <a:prstGeom prst="rect">
            <a:avLst/>
          </a:prstGeom>
        </p:spPr>
      </p:pic>
      <p:sp>
        <p:nvSpPr>
          <p:cNvPr id="33" name="Прямоугольник 32"/>
          <p:cNvSpPr/>
          <p:nvPr/>
        </p:nvSpPr>
        <p:spPr>
          <a:xfrm rot="16200000">
            <a:off x="8313134" y="3173626"/>
            <a:ext cx="7287236" cy="47049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Прямоугольник 34"/>
          <p:cNvSpPr/>
          <p:nvPr/>
        </p:nvSpPr>
        <p:spPr>
          <a:xfrm>
            <a:off x="11824270" y="6336140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2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5457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38" y="908561"/>
            <a:ext cx="10842658" cy="5501764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614661" y="234644"/>
            <a:ext cx="7308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ОРГАНИЗАЦИЯ И ПЛАНИРОВАНИЕ РАБОТ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 rot="16200000">
            <a:off x="-3408370" y="3268876"/>
            <a:ext cx="7287236" cy="47049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 rot="16200000">
            <a:off x="8313134" y="3173626"/>
            <a:ext cx="7287236" cy="47049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1824270" y="6336140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3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238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 rot="16200000">
            <a:off x="11724317" y="6285541"/>
            <a:ext cx="464870" cy="47049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 rot="15286668">
            <a:off x="9836143" y="1467349"/>
            <a:ext cx="4168691" cy="304798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 rot="15286668">
            <a:off x="-2180506" y="4832987"/>
            <a:ext cx="4713951" cy="345501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152514" y="253692"/>
            <a:ext cx="29129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РАСЧЕТ ЗАТРАТ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824270" y="6336140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4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 rot="16200000">
            <a:off x="922" y="-182578"/>
            <a:ext cx="464870" cy="145731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aphicFrame>
        <p:nvGraphicFramePr>
          <p:cNvPr id="12" name="Таблица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151525"/>
              </p:ext>
            </p:extLst>
          </p:nvPr>
        </p:nvGraphicFramePr>
        <p:xfrm>
          <a:off x="1990724" y="1502916"/>
          <a:ext cx="7534275" cy="4031111"/>
        </p:xfrm>
        <a:graphic>
          <a:graphicData uri="http://schemas.openxmlformats.org/drawingml/2006/table">
            <a:tbl>
              <a:tblPr firstRow="1" lastRow="1">
                <a:tableStyleId>{5C22544A-7EE6-4342-B048-85BDC9FD1C3A}</a:tableStyleId>
              </a:tblPr>
              <a:tblGrid>
                <a:gridCol w="5091973"/>
                <a:gridCol w="2442302"/>
              </a:tblGrid>
              <a:tr h="575873"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Статья затрат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Сумма, </a:t>
                      </a:r>
                      <a:r>
                        <a:rPr lang="ru-RU" sz="16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руб</a:t>
                      </a:r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</a:rPr>
                        <a:t>  Основная </a:t>
                      </a:r>
                      <a:r>
                        <a:rPr lang="ru-RU" sz="1600" u="none" strike="noStrike" dirty="0">
                          <a:effectLst/>
                        </a:rPr>
                        <a:t>заработная плата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dirty="0">
                          <a:effectLst/>
                        </a:rPr>
                        <a:t>50000,00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</a:rPr>
                        <a:t>  Дополнительная заработная </a:t>
                      </a:r>
                      <a:r>
                        <a:rPr lang="ru-RU" sz="1600" u="none" strike="noStrike" dirty="0">
                          <a:effectLst/>
                        </a:rPr>
                        <a:t>плата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dirty="0">
                          <a:effectLst/>
                        </a:rPr>
                        <a:t>20000,00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</a:rPr>
                        <a:t>  Отчисления </a:t>
                      </a:r>
                      <a:r>
                        <a:rPr lang="ru-RU" sz="1600" u="none" strike="noStrike" dirty="0">
                          <a:effectLst/>
                        </a:rPr>
                        <a:t>на социальные службы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dirty="0">
                          <a:effectLst/>
                        </a:rPr>
                        <a:t>21140,00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</a:rPr>
                        <a:t>  Затраты </a:t>
                      </a:r>
                      <a:r>
                        <a:rPr lang="ru-RU" sz="1600" u="none" strike="noStrike" dirty="0">
                          <a:effectLst/>
                        </a:rPr>
                        <a:t>на машинное время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dirty="0">
                          <a:effectLst/>
                        </a:rPr>
                        <a:t>2000,00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</a:rPr>
                        <a:t>  Накладные </a:t>
                      </a:r>
                      <a:r>
                        <a:rPr lang="ru-RU" sz="1600" u="none" strike="noStrike" dirty="0">
                          <a:effectLst/>
                        </a:rPr>
                        <a:t>расходы организации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dirty="0">
                          <a:effectLst/>
                        </a:rPr>
                        <a:t>30000,00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1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Общая </a:t>
                      </a:r>
                      <a:r>
                        <a:rPr lang="ru-RU" sz="16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сумма затрат </a:t>
                      </a:r>
                      <a:r>
                        <a:rPr lang="ru-RU" sz="1600" b="1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на разработку</a:t>
                      </a:r>
                      <a:endParaRPr lang="ru-RU" sz="16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123140,00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157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 rot="16200000">
            <a:off x="11724317" y="6285541"/>
            <a:ext cx="464870" cy="47049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 rot="15286668">
            <a:off x="9836143" y="1467349"/>
            <a:ext cx="4168691" cy="304798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 rot="15286668">
            <a:off x="-2180506" y="4832987"/>
            <a:ext cx="4713951" cy="345501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152514" y="253692"/>
            <a:ext cx="67537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РАСЧЕТ ЭКСПЛУАТАЦИОННЫХ ЗАТРАТ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1824270" y="6336140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5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 rot="16200000">
            <a:off x="922" y="-182578"/>
            <a:ext cx="464870" cy="145731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953954"/>
              </p:ext>
            </p:extLst>
          </p:nvPr>
        </p:nvGraphicFramePr>
        <p:xfrm>
          <a:off x="1990724" y="1502916"/>
          <a:ext cx="7534275" cy="4031111"/>
        </p:xfrm>
        <a:graphic>
          <a:graphicData uri="http://schemas.openxmlformats.org/drawingml/2006/table">
            <a:tbl>
              <a:tblPr firstRow="1" lastRow="1">
                <a:tableStyleId>{5C22544A-7EE6-4342-B048-85BDC9FD1C3A}</a:tableStyleId>
              </a:tblPr>
              <a:tblGrid>
                <a:gridCol w="5091973"/>
                <a:gridCol w="2442302"/>
              </a:tblGrid>
              <a:tr h="575873"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Статья затрат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Сумма, </a:t>
                      </a:r>
                      <a:r>
                        <a:rPr lang="ru-RU" sz="16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руб</a:t>
                      </a:r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</a:rPr>
                        <a:t>  Основная и дополнительная </a:t>
                      </a:r>
                      <a:r>
                        <a:rPr lang="ru-RU" sz="1600" u="none" strike="noStrike" dirty="0">
                          <a:effectLst/>
                        </a:rPr>
                        <a:t>заработная </a:t>
                      </a:r>
                      <a:r>
                        <a:rPr lang="ru-RU" sz="1600" u="none" strike="noStrike" dirty="0" smtClean="0">
                          <a:effectLst/>
                        </a:rPr>
                        <a:t>плата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dirty="0" smtClean="0">
                          <a:effectLst/>
                        </a:rPr>
                        <a:t>91140,00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</a:rPr>
                        <a:t>  Амортизационные отчисления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dirty="0" smtClean="0">
                          <a:effectLst/>
                        </a:rPr>
                        <a:t>8333,33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</a:rPr>
                        <a:t>  Затраты на электроэнергию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dirty="0" smtClean="0">
                          <a:effectLst/>
                        </a:rPr>
                        <a:t>205,00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</a:rPr>
                        <a:t>  Затраты </a:t>
                      </a:r>
                      <a:r>
                        <a:rPr lang="ru-RU" sz="1600" u="none" strike="noStrike" dirty="0">
                          <a:effectLst/>
                        </a:rPr>
                        <a:t>на </a:t>
                      </a:r>
                      <a:r>
                        <a:rPr lang="ru-RU" sz="1600" u="none" strike="noStrike" dirty="0" smtClean="0">
                          <a:effectLst/>
                        </a:rPr>
                        <a:t>материалы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dirty="0" smtClean="0">
                          <a:effectLst/>
                        </a:rPr>
                        <a:t>500,00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</a:rPr>
                        <a:t>  Накладные расходы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dirty="0" smtClean="0">
                          <a:effectLst/>
                        </a:rPr>
                        <a:t>20015,46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575873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1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Общая сумма эксплуатационных затрат</a:t>
                      </a:r>
                      <a:endParaRPr lang="ru-RU" sz="16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1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120193,79</a:t>
                      </a:r>
                      <a:endParaRPr lang="ru-RU" sz="16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4627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 rot="16200000">
            <a:off x="11724317" y="6285541"/>
            <a:ext cx="464870" cy="47049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 rot="15286668">
            <a:off x="9836143" y="1467349"/>
            <a:ext cx="4168691" cy="304798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 rot="15286668">
            <a:off x="-2180506" y="4832987"/>
            <a:ext cx="4713951" cy="345501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152514" y="253692"/>
            <a:ext cx="64716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ОЦЕНКА ЭФФЕКТИВНОСТИ ПРОЕКТА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1824270" y="6336140"/>
            <a:ext cx="2649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cs typeface="Gotham Pro" panose="02000503040000020004" pitchFamily="2" charset="0"/>
              </a:rPr>
              <a:t>6</a:t>
            </a:r>
            <a:endParaRPr lang="ru-RU" sz="1600" dirty="0">
              <a:solidFill>
                <a:schemeClr val="bg1"/>
              </a:solidFill>
              <a:cs typeface="Gotham Pro" panose="02000503040000020004" pitchFamily="2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 rot="16200000">
            <a:off x="922" y="-182578"/>
            <a:ext cx="464870" cy="145731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0188616"/>
              </p:ext>
            </p:extLst>
          </p:nvPr>
        </p:nvGraphicFramePr>
        <p:xfrm>
          <a:off x="2019299" y="1162054"/>
          <a:ext cx="7534275" cy="45713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91973"/>
                <a:gridCol w="2442302"/>
              </a:tblGrid>
              <a:tr h="37147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6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Показатель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Расчетный период, год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32385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482684"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РЕЗУЛЬТАТ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482684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1</a:t>
                      </a:r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Экономический эффект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164859,23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482684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2</a:t>
                      </a:r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Дисконтированный результат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года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482684"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ЗАТРАТЫ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482684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3</a:t>
                      </a:r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Инвестиции в разработку (модернизацию) программного обеспечения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120193,79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482684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4</a:t>
                      </a:r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Дисконтированные инвестиции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137</a:t>
                      </a:r>
                      <a:r>
                        <a:rPr lang="ru-RU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(</a:t>
                      </a:r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эффективно)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482684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5</a:t>
                      </a:r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ЧИСТЫЙ ДИСКОНТИРОВАННЫЙ ДОХОД по годам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40600,88496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  <a:tr h="482684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Коэффициент дисконтирования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0,9090909</a:t>
                      </a:r>
                    </a:p>
                  </a:txBody>
                  <a:tcPr marL="9525" marR="9525" marT="9525" marB="0" anchor="ctr">
                    <a:solidFill>
                      <a:srgbClr val="D2CCDE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39536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799312" y="993300"/>
            <a:ext cx="17604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latin typeface="+mj-lt"/>
                <a:cs typeface="Gotham Pro Light" panose="02000503030000020004" pitchFamily="2" charset="0"/>
              </a:rPr>
              <a:t>ВЫВОДЫ</a:t>
            </a:r>
            <a:endParaRPr lang="ru-RU" sz="3200" dirty="0">
              <a:latin typeface="+mj-lt"/>
              <a:cs typeface="Gotham Pro Light" panose="02000503030000020004" pitchFamily="2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44848" y="1639078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600" dirty="0">
                <a:solidFill>
                  <a:srgbClr val="202122"/>
                </a:solidFill>
                <a:cs typeface="Gotham Pro" panose="02000503040000020004" pitchFamily="2" charset="0"/>
              </a:rPr>
              <a:t>об экономическом эффекте и уровне рентабельности проекта</a:t>
            </a:r>
          </a:p>
        </p:txBody>
      </p:sp>
      <p:pic>
        <p:nvPicPr>
          <p:cNvPr id="7170" name="Picture 2" descr="Фото Женщина работает с документами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02" r="33029"/>
          <a:stretch/>
        </p:blipFill>
        <p:spPr bwMode="auto">
          <a:xfrm>
            <a:off x="7315200" y="0"/>
            <a:ext cx="4876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 rot="16200000">
            <a:off x="-3408370" y="3268876"/>
            <a:ext cx="7287236" cy="47049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 rot="16200000">
            <a:off x="3480176" y="3268876"/>
            <a:ext cx="7287236" cy="470496"/>
          </a:xfrm>
          <a:prstGeom prst="rect">
            <a:avLst/>
          </a:prstGeom>
          <a:solidFill>
            <a:srgbClr val="574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44848" y="4128545"/>
            <a:ext cx="500834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rgbClr val="574A71"/>
                </a:solidFill>
                <a:latin typeface="YS Text"/>
              </a:rPr>
              <a:t>В дальнейшем эффективный экономический эффект и положительный уровень рентабельности проекта могут быть достигнуты путем грамотного управления ресурсами и рисками.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844848" y="2497882"/>
            <a:ext cx="495604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rgbClr val="574A71"/>
                </a:solidFill>
                <a:latin typeface="YS Text"/>
              </a:rPr>
              <a:t>На основании проведения обследования и оценки проекта (выявления целесообразности, уровня качества, организации и планирования работ, затрат, эффективности) можно сделать вывод о том что, проект является экономически эффективным и рентабельным.</a:t>
            </a:r>
          </a:p>
        </p:txBody>
      </p:sp>
    </p:spTree>
    <p:extLst>
      <p:ext uri="{BB962C8B-B14F-4D97-AF65-F5344CB8AC3E}">
        <p14:creationId xmlns:p14="http://schemas.microsoft.com/office/powerpoint/2010/main" val="1821047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798</Words>
  <Application>Microsoft Office PowerPoint</Application>
  <PresentationFormat>Широкоэкранный</PresentationFormat>
  <Paragraphs>124</Paragraphs>
  <Slides>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Gotham Pro</vt:lpstr>
      <vt:lpstr>Gotham Pro Light</vt:lpstr>
      <vt:lpstr>Times New Roman</vt:lpstr>
      <vt:lpstr>YS Text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10</cp:revision>
  <dcterms:created xsi:type="dcterms:W3CDTF">2023-12-19T09:57:53Z</dcterms:created>
  <dcterms:modified xsi:type="dcterms:W3CDTF">2023-12-19T14:00:47Z</dcterms:modified>
</cp:coreProperties>
</file>

<file path=docProps/thumbnail.jpeg>
</file>